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webextensions/webextension1.xml" ContentType="application/vnd.ms-office.webextensio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7"/>
  </p:notesMasterIdLst>
  <p:sldIdLst>
    <p:sldId id="316" r:id="rId2"/>
    <p:sldId id="426" r:id="rId3"/>
    <p:sldId id="257" r:id="rId4"/>
    <p:sldId id="430" r:id="rId5"/>
    <p:sldId id="431" r:id="rId6"/>
    <p:sldId id="432" r:id="rId7"/>
    <p:sldId id="434" r:id="rId8"/>
    <p:sldId id="433" r:id="rId9"/>
    <p:sldId id="435" r:id="rId10"/>
    <p:sldId id="436" r:id="rId11"/>
    <p:sldId id="354" r:id="rId12"/>
    <p:sldId id="412" r:id="rId13"/>
    <p:sldId id="356" r:id="rId14"/>
    <p:sldId id="357" r:id="rId15"/>
    <p:sldId id="355" r:id="rId16"/>
    <p:sldId id="437" r:id="rId17"/>
    <p:sldId id="440" r:id="rId18"/>
    <p:sldId id="449" r:id="rId19"/>
    <p:sldId id="443" r:id="rId20"/>
    <p:sldId id="438" r:id="rId21"/>
    <p:sldId id="399" r:id="rId22"/>
    <p:sldId id="444" r:id="rId23"/>
    <p:sldId id="445" r:id="rId24"/>
    <p:sldId id="396" r:id="rId25"/>
    <p:sldId id="374" r:id="rId26"/>
    <p:sldId id="281" r:id="rId27"/>
    <p:sldId id="401" r:id="rId28"/>
    <p:sldId id="404" r:id="rId29"/>
    <p:sldId id="405" r:id="rId30"/>
    <p:sldId id="410" r:id="rId31"/>
    <p:sldId id="407" r:id="rId32"/>
    <p:sldId id="330" r:id="rId33"/>
    <p:sldId id="446" r:id="rId34"/>
    <p:sldId id="447" r:id="rId35"/>
    <p:sldId id="448" r:id="rId36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828"/>
    <a:srgbClr val="0080C6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70" d="100"/>
          <a:sy n="70" d="100"/>
        </p:scale>
        <p:origin x="1828" y="72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679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tore.office.com/destroute?osid=94de990c-3e1a-4417-964b-517b3679085a&amp;ai=WA104379261&amp;rs=en-001&amp;ta=HE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5" Type="http://schemas.microsoft.com/office/2011/relationships/webextension" Target="../webextensions/webextension1.xml"/><Relationship Id="rId4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77.tiff"/><Relationship Id="rId4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1949252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histogram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1000 times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A140EB-5681-4730-8285-91E42A2B9E79}"/>
              </a:ext>
            </a:extLst>
          </p:cNvPr>
          <p:cNvSpPr/>
          <p:nvPr/>
        </p:nvSpPr>
        <p:spPr>
          <a:xfrm>
            <a:off x="8371433" y="6417006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38F83F-3387-429C-A150-AE72D455F546}"/>
              </a:ext>
            </a:extLst>
          </p:cNvPr>
          <p:cNvCxnSpPr/>
          <p:nvPr/>
        </p:nvCxnSpPr>
        <p:spPr>
          <a:xfrm flipV="1">
            <a:off x="8370907" y="5355336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D78EDDFD-8282-4363-8F40-9905A6F3BD4B}"/>
              </a:ext>
            </a:extLst>
          </p:cNvPr>
          <p:cNvSpPr/>
          <p:nvPr/>
        </p:nvSpPr>
        <p:spPr>
          <a:xfrm>
            <a:off x="8577072" y="3661999"/>
            <a:ext cx="3619182" cy="1353516"/>
          </a:xfrm>
          <a:prstGeom prst="wedgeRoundRectCallout">
            <a:avLst>
              <a:gd name="adj1" fmla="val -54327"/>
              <a:gd name="adj2" fmla="val 750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 dirty="0"/>
              <a:t>Threshold value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F8EF63-2FBE-43B0-B995-D5E8CD8ADBEB}"/>
              </a:ext>
            </a:extLst>
          </p:cNvPr>
          <p:cNvCxnSpPr/>
          <p:nvPr/>
        </p:nvCxnSpPr>
        <p:spPr>
          <a:xfrm flipV="1">
            <a:off x="5692175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A224DDB-92CB-4B3C-AF33-9C8A0C1A2C2D}"/>
              </a:ext>
            </a:extLst>
          </p:cNvPr>
          <p:cNvCxnSpPr/>
          <p:nvPr/>
        </p:nvCxnSpPr>
        <p:spPr>
          <a:xfrm flipV="1">
            <a:off x="7015348" y="5440680"/>
            <a:ext cx="0" cy="3035808"/>
          </a:xfrm>
          <a:prstGeom prst="line">
            <a:avLst/>
          </a:prstGeom>
          <a:ln w="2857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Dispersed X vs not so dispersed X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30343"/>
                  <a:gd name="adj2" fmla="val 289036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/>
                  <a:t>If X varies more our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30343"/>
                  <a:gd name="adj2" fmla="val 28903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/>
                  <a:t>) will imply a smaller variance of the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/>
                    </m:sSub>
                  </m:oMath>
                </a14:m>
                <a:r>
                  <a:rPr lang="en-GB" sz="2844"/>
                  <a:t>. Intuition: with bigger changes in X it will be easier to detect it’s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5238"/>
              <a:gd name="adj2" fmla="val 401124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A278FC6-1C32-4CB3-BEF0-C0C8E36A7A0C}"/>
              </a:ext>
            </a:extLst>
          </p:cNvPr>
          <p:cNvSpPr/>
          <p:nvPr/>
        </p:nvSpPr>
        <p:spPr>
          <a:xfrm>
            <a:off x="9107423" y="4316634"/>
            <a:ext cx="3874067" cy="1965294"/>
          </a:xfrm>
          <a:prstGeom prst="wedgeRectCallout">
            <a:avLst>
              <a:gd name="adj1" fmla="val 17740"/>
              <a:gd name="adj2" fmla="val -122959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Small P means we can reject that the coefficient is 0 </a:t>
            </a:r>
          </a:p>
          <a:p>
            <a:pPr algn="ctr"/>
            <a:r>
              <a:rPr lang="en-GB" sz="2275" u="sng" dirty="0"/>
              <a:t>(with little risk of being wrong)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The P-value tells us how likely it is that we get an estimate that is smaller that is further away from 0 than the estimated value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842543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0.37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-0.37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B26C963-3A9E-403B-BB24-E93267427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361" y="1217513"/>
            <a:ext cx="5601028" cy="1070282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7432842" y="2072500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2142006" y="2065727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</a:t>
                </a:r>
                <a:r>
                  <a:rPr lang="en-GB" sz="2800" dirty="0" err="1"/>
                  <a:t>Hypthesis</a:t>
                </a:r>
                <a:r>
                  <a:rPr lang="en-GB" sz="2800" dirty="0"/>
                  <a:t>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6720840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1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83044" y="6652231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What 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 is not standard normal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≠1)?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28D4F2C-D429-480E-9210-B8F46ECC44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22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Sup>
                            <m:sSubSup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793137"/>
              </a:xfrm>
              <a:prstGeom prst="rect">
                <a:avLst/>
              </a:prstGeom>
              <a:blipFill>
                <a:blip r:embed="rId4"/>
                <a:stretch>
                  <a:fillRect l="-1937" t="-45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5">
            <a:extLst>
              <a:ext uri="{FF2B5EF4-FFF2-40B4-BE49-F238E27FC236}">
                <a16:creationId xmlns:a16="http://schemas.microsoft.com/office/drawing/2014/main" id="{7ED2F247-7C05-479B-AE0D-D9EA40E16BC8}"/>
              </a:ext>
            </a:extLst>
          </p:cNvPr>
          <p:cNvSpPr/>
          <p:nvPr/>
        </p:nvSpPr>
        <p:spPr>
          <a:xfrm>
            <a:off x="7159753" y="7174650"/>
            <a:ext cx="5661233" cy="1856232"/>
          </a:xfrm>
          <a:prstGeom prst="wedgeRoundRectCallout">
            <a:avLst>
              <a:gd name="adj1" fmla="val -46198"/>
              <a:gd name="adj2" fmla="val -26667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Approximately </a:t>
            </a:r>
            <a:r>
              <a:rPr lang="en-GB" sz="2400" u="sng" dirty="0"/>
              <a:t>standard</a:t>
            </a:r>
            <a:r>
              <a:rPr lang="en-GB" sz="2400" dirty="0"/>
              <a:t> normal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Therefore we can compare t statistic to the thresholds of the standard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6092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read_dta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foreigners.dta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df[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 err="1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'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]=df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crimes11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$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pop11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reg1=</a:t>
            </a:r>
            <a:r>
              <a:rPr lang="en-US" sz="1991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(crimesPc</a:t>
            </a:r>
            <a:r>
              <a:rPr lang="en-US" sz="1991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~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b_migr11,df)</a:t>
            </a: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1991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summary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(reg1)</a:t>
            </a:r>
            <a:endParaRPr lang="en-GB" sz="1991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Call: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(formula =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crimesPc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~ b_migr11, data = df)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Residuals: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Min      1Q  Median      3Q     Max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-1.5886 -0.3789 -0.1038  0.2046 14.0988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Coefficients: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            Estimate Std. Error t value </a:t>
            </a:r>
            <a:r>
              <a:rPr lang="en-US" sz="1991" dirty="0" err="1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Pr</a:t>
            </a: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(&gt;|t|)    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(Intercept) 0.992957   0.079387  12.508  &lt; 2e-16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b_migr11    0.037630   0.005088   7.396 1.23e-12 ***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---</a:t>
            </a:r>
            <a:br>
              <a:rPr lang="en-US" sz="2275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1991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2" y="8494776"/>
            <a:ext cx="6181344" cy="1097280"/>
          </a:xfrm>
          <a:prstGeom prst="wedgeRectCallout">
            <a:avLst>
              <a:gd name="adj1" fmla="val -1158"/>
              <a:gd name="adj2" fmla="val -7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898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3" cy="449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0.005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0.037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7.4&gt;1.96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More or less significant estimates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This is to avoid making the Type I error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7479163"/>
              </a:xfrm>
              <a:prstGeom prst="rect">
                <a:avLst/>
              </a:prstGeom>
              <a:blipFill>
                <a:blip r:embed="rId3"/>
                <a:stretch>
                  <a:fillRect l="-1570" t="-1548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read.csv("https://www.dropbox.com/s/9n0k7bs20z7qkv9/eaef21.csv?dl=1")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Sup>
                            <m:sSubSupPr>
                              <m:ctrlPr>
                                <a:rPr lang="en-GB" sz="455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  <m:sup/>
                          </m:sSubSup>
                        </m:den>
                      </m:f>
                    </m:oMath>
                  </m:oMathPara>
                </a14:m>
                <a:endParaRPr lang="en-US" sz="455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963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stallationHelpContent">
            <a:extLst>
              <a:ext uri="{FF2B5EF4-FFF2-40B4-BE49-F238E27FC236}">
                <a16:creationId xmlns:a16="http://schemas.microsoft.com/office/drawing/2014/main" id="{2CA8B576-3688-4F36-8A9A-7852B92A0202}"/>
              </a:ext>
            </a:extLst>
          </p:cNvPr>
          <p:cNvSpPr txBox="1"/>
          <p:nvPr/>
        </p:nvSpPr>
        <p:spPr>
          <a:xfrm>
            <a:off x="975479" y="6858907"/>
            <a:ext cx="10735506" cy="48628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sp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Return to your internet browser or copy this link into your browser:</a:t>
            </a:r>
          </a:p>
          <a:p>
            <a:pPr defTabSz="975482"/>
            <a:r>
              <a:rPr lang="en-US" sz="1280" u="sng" dirty="0">
                <a:solidFill>
                  <a:srgbClr val="0563C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https://store.office.com/destroute?osid=94de990c-3e1a-4417-964b-517b3679085a&amp;ai=WA104379261&amp;rs=en-001&amp;ta=HE</a:t>
            </a:r>
            <a:endParaRPr lang="en-US" sz="1280" u="sng" dirty="0">
              <a:solidFill>
                <a:srgbClr val="0563C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InstallationHelpHeader">
            <a:extLst>
              <a:ext uri="{FF2B5EF4-FFF2-40B4-BE49-F238E27FC236}">
                <a16:creationId xmlns:a16="http://schemas.microsoft.com/office/drawing/2014/main" id="{64C02631-9FDD-4AF6-94C6-2FA9F2831D20}"/>
              </a:ext>
            </a:extLst>
          </p:cNvPr>
          <p:cNvSpPr txBox="1"/>
          <p:nvPr/>
        </p:nvSpPr>
        <p:spPr>
          <a:xfrm>
            <a:off x="975480" y="6462468"/>
            <a:ext cx="10735504" cy="36992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rtlCol="0" anchor="ctr" anchorCtr="0">
            <a:normAutofit lnSpcReduction="10000"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20">
                <a:latin typeface="Segoe UI Light" panose="020B0502040204020203" pitchFamily="34" charset="0"/>
                <a:cs typeface="Segoe UI Light" panose="020B0502040204020203" pitchFamily="34" charset="0"/>
              </a:rPr>
              <a:t>Need more help?</a:t>
            </a:r>
          </a:p>
        </p:txBody>
      </p:sp>
      <p:pic>
        <p:nvPicPr>
          <p:cNvPr id="17" name="LaunchHelpImage" descr="Office ribbon open on the Insert tab.">
            <a:extLst>
              <a:ext uri="{FF2B5EF4-FFF2-40B4-BE49-F238E27FC236}">
                <a16:creationId xmlns:a16="http://schemas.microsoft.com/office/drawing/2014/main" id="{9F6644C8-9C25-4A33-B37A-9C5FA1BB43E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75478" y="3829725"/>
            <a:ext cx="6340614" cy="2242834"/>
          </a:xfrm>
          <a:prstGeom prst="rect">
            <a:avLst/>
          </a:prstGeom>
          <a:ln>
            <a:noFill/>
          </a:ln>
        </p:spPr>
      </p:pic>
      <p:sp>
        <p:nvSpPr>
          <p:cNvPr id="26" name="MyAdd-ins">
            <a:extLst>
              <a:ext uri="{FF2B5EF4-FFF2-40B4-BE49-F238E27FC236}">
                <a16:creationId xmlns:a16="http://schemas.microsoft.com/office/drawing/2014/main" id="{34C66630-1529-4E04-957D-AA0BBAACDAAA}"/>
              </a:ext>
            </a:extLst>
          </p:cNvPr>
          <p:cNvSpPr txBox="1"/>
          <p:nvPr/>
        </p:nvSpPr>
        <p:spPr>
          <a:xfrm>
            <a:off x="5175506" y="4749901"/>
            <a:ext cx="1084543" cy="3380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5000"/>
              </a:lnSpc>
            </a:pPr>
            <a:r>
              <a:rPr lang="en-GB" sz="1067" dirty="0">
                <a:solidFill>
                  <a:srgbClr val="404040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My Add-ins</a:t>
            </a:r>
            <a:endParaRPr lang="en-IE" sz="128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9" name="TabName">
            <a:extLst>
              <a:ext uri="{FF2B5EF4-FFF2-40B4-BE49-F238E27FC236}">
                <a16:creationId xmlns:a16="http://schemas.microsoft.com/office/drawing/2014/main" id="{703C7623-FC76-4CD5-823D-9B14460DB9E1}"/>
              </a:ext>
            </a:extLst>
          </p:cNvPr>
          <p:cNvSpPr txBox="1"/>
          <p:nvPr/>
        </p:nvSpPr>
        <p:spPr>
          <a:xfrm>
            <a:off x="2399756" y="4138046"/>
            <a:ext cx="1206688" cy="3399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5000"/>
              </a:lnSpc>
            </a:pPr>
            <a:r>
              <a:rPr lang="en-GB" sz="1067" dirty="0">
                <a:solidFill>
                  <a:srgbClr val="B7472A"/>
                </a:solidFill>
                <a:latin typeface="Segoe UI Semibold" panose="020B0702040204020203" pitchFamily="34" charset="0"/>
                <a:ea typeface="Times New Roman" panose="02020603050405020304" pitchFamily="18" charset="0"/>
              </a:rPr>
              <a:t>Insert</a:t>
            </a:r>
            <a:endParaRPr lang="en-IE" sz="1280" dirty="0">
              <a:solidFill>
                <a:srgbClr val="B7472A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0" name="LaunchHelpContent2">
            <a:extLst>
              <a:ext uri="{FF2B5EF4-FFF2-40B4-BE49-F238E27FC236}">
                <a16:creationId xmlns:a16="http://schemas.microsoft.com/office/drawing/2014/main" id="{2F3500B0-385B-4A8E-970C-87A5162E2948}"/>
              </a:ext>
            </a:extLst>
          </p:cNvPr>
          <p:cNvSpPr txBox="1"/>
          <p:nvPr/>
        </p:nvSpPr>
        <p:spPr>
          <a:xfrm>
            <a:off x="975479" y="3529406"/>
            <a:ext cx="11588819" cy="356369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>
                <a:latin typeface="Segoe UI Semibold" panose="020B0702040204020203" pitchFamily="34" charset="0"/>
                <a:cs typeface="Segoe UI Semibold" panose="020B0702040204020203" pitchFamily="34" charset="0"/>
              </a:rPr>
              <a:t>On the Insert tab</a:t>
            </a:r>
          </a:p>
        </p:txBody>
      </p:sp>
      <p:sp>
        <p:nvSpPr>
          <p:cNvPr id="21" name="LaunchHelpContent1">
            <a:extLst>
              <a:ext uri="{FF2B5EF4-FFF2-40B4-BE49-F238E27FC236}">
                <a16:creationId xmlns:a16="http://schemas.microsoft.com/office/drawing/2014/main" id="{3DDB314C-721F-4AB1-903B-8A65D874228D}"/>
              </a:ext>
            </a:extLst>
          </p:cNvPr>
          <p:cNvSpPr txBox="1"/>
          <p:nvPr/>
        </p:nvSpPr>
        <p:spPr>
          <a:xfrm>
            <a:off x="975479" y="3128640"/>
            <a:ext cx="11588819" cy="356368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lIns="0" rtlCol="0" anchor="ctr" anchorCtr="0">
            <a:normAutofit/>
          </a:bodyPr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80" dirty="0">
                <a:latin typeface="Segoe UI" panose="020B0502040204020203" pitchFamily="34" charset="0"/>
                <a:cs typeface="Segoe UI" panose="020B0502040204020203" pitchFamily="34" charset="0"/>
              </a:rPr>
              <a:t>After you install the add-in, you can launch it by choosing the add-in button on the Insert tab</a:t>
            </a:r>
            <a:endParaRPr lang="en-US" sz="128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Add-in_Banner">
            <a:extLst>
              <a:ext uri="{FF2B5EF4-FFF2-40B4-BE49-F238E27FC236}">
                <a16:creationId xmlns:a16="http://schemas.microsoft.com/office/drawing/2014/main" id="{E6F38A83-0D43-4BB2-A6E1-EF52D195B184}"/>
              </a:ext>
            </a:extLst>
          </p:cNvPr>
          <p:cNvSpPr txBox="1"/>
          <p:nvPr/>
        </p:nvSpPr>
        <p:spPr>
          <a:xfrm>
            <a:off x="0" y="1582977"/>
            <a:ext cx="13006388" cy="702999"/>
          </a:xfrm>
          <a:prstGeom prst="rect">
            <a:avLst/>
          </a:prstGeom>
          <a:solidFill>
            <a:srgbClr val="494748">
              <a:alpha val="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420973" tIns="192023" rIns="230428" bIns="192023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920" dirty="0">
                <a:solidFill>
                  <a:srgbClr val="000000"/>
                </a:solidFill>
                <a:latin typeface="Segoe UI Light" panose="020B0502040204020203" pitchFamily="34" charset="0"/>
                <a:ea typeface="Calibri" panose="020F0502020204030204" pitchFamily="34" charset="0"/>
                <a:cs typeface="Segoe UI Light" panose="020B0502040204020203" pitchFamily="34" charset="0"/>
              </a:rPr>
              <a:t>Mentimeter - Interactive Presentations</a:t>
            </a:r>
            <a:endParaRPr lang="en-IE" sz="1280" dirty="0">
              <a:latin typeface="Segoe UI Light" panose="020B0502040204020203" pitchFamily="34" charset="0"/>
              <a:ea typeface="Calibri" panose="020F0502020204030204" pitchFamily="34" charset="0"/>
              <a:cs typeface="Segoe UI Light" panose="020B0502040204020203" pitchFamily="34" charset="0"/>
            </a:endParaRPr>
          </a:p>
        </p:txBody>
      </p:sp>
      <p:pic>
        <p:nvPicPr>
          <p:cNvPr id="15" name="Add-in_Icon" descr="Icon for Mentimeter - Interactive Presentations.">
            <a:extLst>
              <a:ext uri="{FF2B5EF4-FFF2-40B4-BE49-F238E27FC236}">
                <a16:creationId xmlns:a16="http://schemas.microsoft.com/office/drawing/2014/main" id="{1B82359A-FB32-493E-B411-3F0BBC45D5C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975480" y="1783752"/>
            <a:ext cx="310934" cy="310934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290573"/>
                  </p:ext>
                </p:extLst>
              </p:nvPr>
            </p:nvGraphicFramePr>
            <p:xfrm>
              <a:off x="329466" y="149727"/>
              <a:ext cx="12353925" cy="875898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2" name="Add-in 1" title="Mentimeter - Interactive Presentations">
                <a:extLst>
                  <a:ext uri="{FF2B5EF4-FFF2-40B4-BE49-F238E27FC236}">
                    <a16:creationId xmlns:a16="http://schemas.microsoft.com/office/drawing/2014/main" id="{36B7BED7-82EA-482A-A28F-B6BBE61B7B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466" y="149727"/>
                <a:ext cx="12353925" cy="87589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24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2400" i="1">
                        <a:latin typeface="Cambria Math" charset="0"/>
                      </a:rPr>
                      <m:t>𝑡</m:t>
                    </m:r>
                    <m:r>
                      <a:rPr lang="en-GB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24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24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2400" dirty="0"/>
                  <a:t>7.894&gt;1.96, hence we reject the hypothesis</a:t>
                </a:r>
              </a:p>
              <a:p>
                <a:endParaRPr lang="en-GB" sz="2400" dirty="0"/>
              </a:p>
              <a:p>
                <a:r>
                  <a:rPr lang="en-GB" sz="2400" dirty="0"/>
                  <a:t>Note: </a:t>
                </a:r>
                <a:r>
                  <a:rPr lang="it-IT" sz="2400" dirty="0"/>
                  <a:t>. 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disp </a:t>
                </a:r>
                <a:r>
                  <a:rPr lang="it-IT" sz="2400" dirty="0" err="1">
                    <a:latin typeface="Courier" charset="0"/>
                    <a:ea typeface="Courier" charset="0"/>
                    <a:cs typeface="Courier" charset="0"/>
                  </a:rPr>
                  <a:t>qt</a:t>
                </a:r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(0.025,538)</a:t>
                </a:r>
              </a:p>
              <a:p>
                <a:r>
                  <a:rPr lang="it-IT" sz="2400" dirty="0">
                    <a:latin typeface="Courier" charset="0"/>
                    <a:ea typeface="Courier" charset="0"/>
                    <a:cs typeface="Courier" charset="0"/>
                  </a:rPr>
                  <a:t>-1.9643832</a:t>
                </a:r>
                <a:endParaRPr lang="en-GB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0" y="6849999"/>
                <a:ext cx="11389728" cy="2595005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b="-215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79668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60" y="3933536"/>
            <a:ext cx="4890656" cy="18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don’t necessarily prefer an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>
              <a:latin typeface="Palatino Linotype"/>
              <a:cs typeface="Palatino Linotype"/>
            </a:endParaRPr>
          </a:p>
          <a:p>
            <a:endParaRPr lang="en-GB" sz="3413" i="1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Critical values t distribution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696" y="2464742"/>
            <a:ext cx="7277211" cy="532585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62450" y="3970292"/>
            <a:ext cx="3802936" cy="2030694"/>
          </a:xfrm>
          <a:prstGeom prst="wedgeRoundRectCallout">
            <a:avLst>
              <a:gd name="adj1" fmla="val -159780"/>
              <a:gd name="adj2" fmla="val 8886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Finding the value where the cumulative distribution is 0.025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366324" y="7326345"/>
            <a:ext cx="6540343" cy="2030694"/>
          </a:xfrm>
          <a:prstGeom prst="wedgeRoundRectCallout">
            <a:avLst>
              <a:gd name="adj1" fmla="val -101800"/>
              <a:gd name="adj2" fmla="val 47999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2.228&gt;1.96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i.e. to have the same level of risk of making error I we reject fewer values 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more probability weight in the tails </a:t>
            </a:r>
          </a:p>
        </p:txBody>
      </p:sp>
      <p:sp>
        <p:nvSpPr>
          <p:cNvPr id="3" name="Rectangle 2"/>
          <p:cNvSpPr/>
          <p:nvPr/>
        </p:nvSpPr>
        <p:spPr>
          <a:xfrm>
            <a:off x="374775" y="8481131"/>
            <a:ext cx="3039615" cy="9677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44" b="1">
                <a:latin typeface="Courier" charset="0"/>
                <a:ea typeface="Courier" charset="0"/>
                <a:cs typeface="Courier" charset="0"/>
              </a:rPr>
              <a:t>qt(0.025, 10)</a:t>
            </a:r>
          </a:p>
          <a:p>
            <a:r>
              <a:rPr lang="en-US" sz="2844" b="1">
                <a:latin typeface="Courier" charset="0"/>
                <a:ea typeface="Courier" charset="0"/>
                <a:cs typeface="Courier" charset="0"/>
              </a:rPr>
              <a:t>-2.228139 </a:t>
            </a:r>
          </a:p>
        </p:txBody>
      </p:sp>
    </p:spTree>
    <p:extLst>
      <p:ext uri="{BB962C8B-B14F-4D97-AF65-F5344CB8AC3E}">
        <p14:creationId xmlns:p14="http://schemas.microsoft.com/office/powerpoint/2010/main" val="72948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631" y="8145689"/>
            <a:ext cx="12242201" cy="874695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5632704"/>
            <a:ext cx="11706864" cy="3060655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4000" dirty="0"/>
              <a:t>How </a:t>
            </a:r>
            <a:r>
              <a:rPr lang="en-GB" sz="4000" u="sng" dirty="0"/>
              <a:t>likely</a:t>
            </a:r>
            <a:r>
              <a:rPr lang="en-GB" sz="40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40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19C15-6795-432E-B4A8-B8B9D425D1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91055" y="1888332"/>
            <a:ext cx="10771633" cy="7876852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GB" sz="28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8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  <m:sub/>
                      </m:sSub>
                    </m:oMath>
                  </m:oMathPara>
                </a14:m>
                <a:endParaRPr lang="en-GB" sz="2800" b="1" dirty="0"/>
              </a:p>
            </p:txBody>
          </p:sp>
        </mc:Choice>
        <mc:Fallback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6286"/>
                  <a:gd name="adj2" fmla="val -20887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webextension1.xml><?xml version="1.0" encoding="utf-8"?>
<we:webextension xmlns:we="http://schemas.microsoft.com/office/webextensions/webextension/2010/11" id="{6ADE1E9D-E5C8-4090-AF9D-811133B0B99B}">
  <we:reference id="wa104379261" version="3.0.1.7" store="en-001" storeType="OMEX"/>
  <we:alternateReferences>
    <we:reference id="wa104379261" version="3.0.1.7" store="wa104379261" storeType="OMEX"/>
  </we:alternateReferences>
  <we:properties>
    <we:property name="mentimeter-slide" value="{&quot;seriesId&quot;:&quot;c679e36407e0634fa40025895b4e2e35&quot;,&quot;questionId&quot;:&quot;9ae6a40b65de&quot;,&quot;link&quot;:&quot;ttps://www.mentimeter.com/s/c679e36407e0634fa40025895b4e2e35/9ae6a40b65de&quot;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2322</TotalTime>
  <Words>1904</Words>
  <Application>Microsoft Office PowerPoint</Application>
  <PresentationFormat>Custom</PresentationFormat>
  <Paragraphs>248</Paragraphs>
  <Slides>35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Segoe UI</vt:lpstr>
      <vt:lpstr>Segoe UI Light</vt:lpstr>
      <vt:lpstr>Segoe UI Semibold</vt:lpstr>
      <vt:lpstr>Times New Roman</vt:lpstr>
      <vt:lpstr>Wingdings</vt:lpstr>
      <vt:lpstr>Office Theme</vt:lpstr>
      <vt:lpstr>Testing Times –   How to decide when to take an econometric result serious by Ralf Martin (r.martin@imperial.ac.uk)</vt:lpstr>
      <vt:lpstr>Objective for today</vt:lpstr>
      <vt:lpstr>PowerPoint Presentation</vt:lpstr>
      <vt:lpstr>→ Hypothesis testing for dice in a nutshell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1000 times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</vt:lpstr>
      <vt:lpstr>Finding c: Standard Normal (σ=1)</vt:lpstr>
      <vt:lpstr>Working out the threshold yourself</vt:lpstr>
      <vt:lpstr>What if β is not standard normal (i.e. σ_β≠1)?</vt:lpstr>
      <vt:lpstr>The foreigners cause crime hypothesis</vt:lpstr>
      <vt:lpstr>More or less significant estimates</vt:lpstr>
      <vt:lpstr>Another example</vt:lpstr>
      <vt:lpstr>Extra Slides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Estimation of σ_β ̂ </vt:lpstr>
      <vt:lpstr>Student’s t-Distribution </vt:lpstr>
      <vt:lpstr>Critical values t distribution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50</cp:revision>
  <dcterms:created xsi:type="dcterms:W3CDTF">2020-10-04T17:32:50Z</dcterms:created>
  <dcterms:modified xsi:type="dcterms:W3CDTF">2020-10-07T08:16:13Z</dcterms:modified>
</cp:coreProperties>
</file>